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45"/>
  </p:notesMasterIdLst>
  <p:sldIdLst>
    <p:sldId id="256" r:id="rId4"/>
    <p:sldId id="257" r:id="rId5"/>
    <p:sldId id="258" r:id="rId6"/>
    <p:sldId id="259" r:id="rId7"/>
    <p:sldId id="298" r:id="rId8"/>
    <p:sldId id="260" r:id="rId9"/>
    <p:sldId id="267" r:id="rId10"/>
    <p:sldId id="261" r:id="rId11"/>
    <p:sldId id="264" r:id="rId12"/>
    <p:sldId id="265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</p:sldIdLst>
  <p:sldSz cx="14630400" cy="8229600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5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90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72BEF-C430-4E8E-AC86-A8DA4E56FD38}" type="datetimeFigureOut">
              <a:rPr lang="ko-KR" altLang="en-US" smtClean="0"/>
              <a:t>2025-06-07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8679B-9E37-47E5-81CB-DC492986A0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375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해당 화면은 실제 </a:t>
            </a:r>
            <a:r>
              <a:rPr lang="en-US" altLang="ko-KR" dirty="0" err="1" smtClean="0"/>
              <a:t>aws</a:t>
            </a:r>
            <a:r>
              <a:rPr lang="en-US" altLang="ko-KR" dirty="0" smtClean="0"/>
              <a:t> </a:t>
            </a:r>
            <a:r>
              <a:rPr lang="ko-KR" altLang="en-US" dirty="0" smtClean="0"/>
              <a:t>서버에서 띄운 화면을 </a:t>
            </a:r>
            <a:r>
              <a:rPr lang="ko-KR" altLang="en-US" dirty="0" err="1" smtClean="0"/>
              <a:t>캡쳐했습니다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좌측이 </a:t>
            </a:r>
            <a:r>
              <a:rPr lang="en-US" altLang="ko-KR" dirty="0" smtClean="0"/>
              <a:t>google</a:t>
            </a:r>
            <a:r>
              <a:rPr lang="en-US" altLang="ko-KR" baseline="0" dirty="0" smtClean="0"/>
              <a:t> maps </a:t>
            </a:r>
            <a:r>
              <a:rPr lang="en-US" altLang="ko-KR" baseline="0" dirty="0" err="1" smtClean="0"/>
              <a:t>api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실행 </a:t>
            </a:r>
            <a:r>
              <a:rPr lang="ko-KR" altLang="en-US" baseline="0" dirty="0" err="1" smtClean="0"/>
              <a:t>화명기고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우측이 서버에서 처리되고 있는 일부를 </a:t>
            </a:r>
            <a:r>
              <a:rPr lang="ko-KR" altLang="en-US" baseline="0" dirty="0" err="1" smtClean="0"/>
              <a:t>캡쳐한</a:t>
            </a:r>
            <a:r>
              <a:rPr lang="ko-KR" altLang="en-US" baseline="0" dirty="0" smtClean="0"/>
              <a:t> 내용입니다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8679B-9E37-47E5-81CB-DC492986A04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338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디렉토리같은 경우 </a:t>
            </a:r>
            <a:r>
              <a:rPr lang="en-US" altLang="ko-KR" dirty="0" err="1" smtClean="0"/>
              <a:t>FastAPI</a:t>
            </a:r>
            <a:r>
              <a:rPr lang="en-US" altLang="ko-KR" dirty="0" smtClean="0"/>
              <a:t> </a:t>
            </a:r>
            <a:r>
              <a:rPr lang="ko-KR" altLang="en-US" dirty="0" smtClean="0"/>
              <a:t>의 구조를 맞추기 위해 저렇게 복잡하게 짰다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Templates</a:t>
            </a:r>
            <a:r>
              <a:rPr lang="ko-KR" altLang="en-US" dirty="0" smtClean="0"/>
              <a:t>는 모든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를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Static</a:t>
            </a:r>
            <a:r>
              <a:rPr lang="ko-KR" altLang="en-US" dirty="0" smtClean="0"/>
              <a:t>은 정적 파일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 </a:t>
            </a:r>
            <a:r>
              <a:rPr lang="en-US" altLang="ko-KR" dirty="0" err="1" smtClean="0"/>
              <a:t>css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js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파일을 차례대로 넣었습니다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8679B-9E37-47E5-81CB-DC492986A04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98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Google maps </a:t>
            </a:r>
            <a:r>
              <a:rPr lang="en-US" altLang="ko-KR" dirty="0" err="1" smtClean="0"/>
              <a:t>api</a:t>
            </a:r>
            <a:r>
              <a:rPr lang="ko-KR" altLang="en-US" dirty="0" smtClean="0"/>
              <a:t>의 비동기 처리를 위해 </a:t>
            </a:r>
            <a:r>
              <a:rPr lang="en-US" altLang="ko-KR" dirty="0" smtClean="0"/>
              <a:t>AWS Ubuntu </a:t>
            </a:r>
            <a:r>
              <a:rPr lang="ko-KR" altLang="en-US" dirty="0" smtClean="0"/>
              <a:t>서버 안에 </a:t>
            </a:r>
            <a:r>
              <a:rPr lang="en-US" altLang="ko-KR" dirty="0" err="1" smtClean="0"/>
              <a:t>FastAPI</a:t>
            </a:r>
            <a:r>
              <a:rPr lang="ko-KR" altLang="en-US" dirty="0" smtClean="0"/>
              <a:t>를 이용해 </a:t>
            </a:r>
            <a:r>
              <a:rPr lang="en-US" altLang="ko-KR" dirty="0" smtClean="0"/>
              <a:t>HTML, CSS </a:t>
            </a:r>
            <a:r>
              <a:rPr lang="en-US" altLang="ko-KR" dirty="0" err="1" smtClean="0"/>
              <a:t>Javascript</a:t>
            </a:r>
            <a:r>
              <a:rPr lang="ko-KR" altLang="en-US" dirty="0" smtClean="0"/>
              <a:t>를 뿌려주는 형식으로</a:t>
            </a:r>
            <a:r>
              <a:rPr lang="ko-KR" altLang="en-US" baseline="0" dirty="0" smtClean="0"/>
              <a:t> </a:t>
            </a:r>
            <a:r>
              <a:rPr lang="ko-KR" altLang="en-US" baseline="0" dirty="0" smtClean="0"/>
              <a:t>사용되었다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8679B-9E37-47E5-81CB-DC492986A04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815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이전에 스토리보드에서는 다음과 같이 정의했습니다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그리고 다음 보이는 것이 구현 장면입니다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8679B-9E37-47E5-81CB-DC492986A04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274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굴림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7960"/>
            <a:ext cx="13166640" cy="13741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en-US" sz="1800" b="0" strike="noStrike" spc="-1">
                <a:latin typeface="굴림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6640" cy="4772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굴림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굴림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굴림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굴림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굴림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굴림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굴림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굴림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굴림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굴림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굴림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굴림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굴림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굴림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굴림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731520" y="327960"/>
            <a:ext cx="13166640" cy="137412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en-US" sz="1800" b="0" strike="noStrike" spc="-1">
                <a:latin typeface="굴림"/>
              </a:rPr>
              <a:t>Click to edit the title text format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굴림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굴림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굴림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굴림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굴림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굴림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굴림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sm3735/team_project_2nd.git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3290979" y="2748993"/>
            <a:ext cx="7771320" cy="146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 err="1" smtClean="0">
                <a:solidFill>
                  <a:srgbClr val="000000"/>
                </a:solidFill>
                <a:latin typeface="Calibri"/>
                <a:ea typeface="DejaVu Sans"/>
              </a:rPr>
              <a:t>이른아침</a:t>
            </a:r>
            <a:r>
              <a:rPr lang="en-US" sz="44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4400" b="0" strike="noStrike" spc="-1" dirty="0" err="1" smtClean="0">
                <a:solidFill>
                  <a:srgbClr val="000000"/>
                </a:solidFill>
                <a:latin typeface="Calibri"/>
                <a:ea typeface="DejaVu Sans"/>
              </a:rPr>
              <a:t>커피브루</a:t>
            </a:r>
            <a:r>
              <a:rPr lang="en-US" sz="44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</a:p>
          <a:p>
            <a:pPr algn="ctr">
              <a:lnSpc>
                <a:spcPct val="100000"/>
              </a:lnSpc>
            </a:pPr>
            <a:r>
              <a:rPr lang="en-US" sz="4400" b="0" strike="noStrike" spc="-1" dirty="0" err="1" smtClean="0">
                <a:solidFill>
                  <a:srgbClr val="000000"/>
                </a:solidFill>
                <a:latin typeface="Calibri"/>
                <a:ea typeface="DejaVu Sans"/>
              </a:rPr>
              <a:t>프로젝트</a:t>
            </a:r>
            <a:r>
              <a:rPr lang="en-US" sz="44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발표</a:t>
            </a:r>
            <a:endParaRPr lang="en-US" sz="4400" b="0" strike="noStrike" spc="-1" dirty="0">
              <a:latin typeface="굴림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3802539" y="4404993"/>
            <a:ext cx="6399720" cy="175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spcBef>
                <a:spcPts val="641"/>
              </a:spcBef>
            </a:pPr>
            <a:r>
              <a:rPr lang="en-US" sz="3200" b="0" strike="noStrike" spc="-1" dirty="0">
                <a:solidFill>
                  <a:srgbClr val="8B8B8B"/>
                </a:solidFill>
                <a:latin typeface="Calibri"/>
                <a:ea typeface="DejaVu Sans"/>
              </a:rPr>
              <a:t>HTML / CSS / </a:t>
            </a:r>
            <a:r>
              <a:rPr lang="en-US" sz="3200" b="0" strike="noStrike" spc="-1" dirty="0" smtClean="0">
                <a:solidFill>
                  <a:srgbClr val="8B8B8B"/>
                </a:solidFill>
                <a:latin typeface="Calibri"/>
                <a:ea typeface="DejaVu Sans"/>
              </a:rPr>
              <a:t>JavaScript </a:t>
            </a:r>
            <a:endParaRPr lang="en-US" sz="3200" b="0" strike="noStrike" spc="-1" dirty="0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주요 페이지 소개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 dirty="0" smtClean="0">
                <a:solidFill>
                  <a:srgbClr val="996515"/>
                </a:solidFill>
                <a:latin typeface="Calibri"/>
                <a:ea typeface="DejaVu Sans"/>
              </a:rPr>
              <a:t>Index.html</a:t>
            </a:r>
            <a:endParaRPr lang="en-US" sz="3200" b="0" strike="noStrike" spc="-1" dirty="0">
              <a:latin typeface="굴림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14" y="2229072"/>
            <a:ext cx="8162405" cy="49147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823" y="1498294"/>
            <a:ext cx="10850911" cy="58394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4400" b="0" strike="noStrike" spc="-1" smtClean="0">
                <a:solidFill>
                  <a:srgbClr val="996515"/>
                </a:solidFill>
                <a:latin typeface="Calibri"/>
                <a:ea typeface="DejaVu Sans"/>
              </a:rPr>
              <a:t>제품 주문 처리</a:t>
            </a:r>
            <a:endParaRPr lang="en-US" sz="4400" b="0" strike="noStrike" spc="-1" dirty="0">
              <a:latin typeface="굴림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 dirty="0">
                <a:solidFill>
                  <a:srgbClr val="996515"/>
                </a:solidFill>
                <a:latin typeface="Calibri"/>
                <a:ea typeface="DejaVu Sans"/>
              </a:rPr>
              <a:t>홈 → </a:t>
            </a:r>
            <a:r>
              <a:rPr lang="en-US" sz="3200" b="0" strike="noStrike" spc="-1" dirty="0" err="1">
                <a:solidFill>
                  <a:srgbClr val="996515"/>
                </a:solidFill>
                <a:latin typeface="Calibri"/>
                <a:ea typeface="DejaVu Sans"/>
              </a:rPr>
              <a:t>제품</a:t>
            </a:r>
            <a:r>
              <a:rPr lang="en-US" sz="3200" b="0" strike="noStrike" spc="-1" dirty="0">
                <a:solidFill>
                  <a:srgbClr val="996515"/>
                </a:solidFill>
                <a:latin typeface="Calibri"/>
                <a:ea typeface="DejaVu Sans"/>
              </a:rPr>
              <a:t> → </a:t>
            </a:r>
            <a:r>
              <a:rPr lang="en-US" sz="3200" b="0" strike="noStrike" spc="-1" dirty="0" err="1">
                <a:solidFill>
                  <a:srgbClr val="996515"/>
                </a:solidFill>
                <a:latin typeface="Calibri"/>
                <a:ea typeface="DejaVu Sans"/>
              </a:rPr>
              <a:t>장바구니</a:t>
            </a:r>
            <a:r>
              <a:rPr lang="en-US" sz="3200" b="0" strike="noStrike" spc="-1" dirty="0">
                <a:solidFill>
                  <a:srgbClr val="996515"/>
                </a:solidFill>
                <a:latin typeface="Calibri"/>
                <a:ea typeface="DejaVu Sans"/>
              </a:rPr>
              <a:t> → </a:t>
            </a:r>
            <a:r>
              <a:rPr lang="en-US" sz="3200" b="0" strike="noStrike" spc="-1" dirty="0" err="1" smtClean="0">
                <a:solidFill>
                  <a:srgbClr val="996515"/>
                </a:solidFill>
                <a:latin typeface="Calibri"/>
                <a:ea typeface="DejaVu Sans"/>
              </a:rPr>
              <a:t>배송조회</a:t>
            </a:r>
            <a:endParaRPr lang="en-US" altLang="ko-KR" sz="3200" b="0" strike="noStrike" spc="-1" dirty="0" smtClean="0">
              <a:solidFill>
                <a:srgbClr val="996515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파일 구성 방식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996515"/>
                </a:solidFill>
                <a:latin typeface="Calibri"/>
                <a:ea typeface="DejaVu Sans"/>
              </a:rPr>
              <a:t>공통 헤더/푸터 + 개별 콘텐츠</a:t>
            </a:r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홈페이지 소개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996515"/>
                </a:solidFill>
                <a:latin typeface="Calibri"/>
                <a:ea typeface="DejaVu Sans"/>
              </a:rPr>
              <a:t>메인 소개, 브랜드 철학 등</a:t>
            </a:r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제품 페이지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457199" y="1600200"/>
            <a:ext cx="9380863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000" b="0" strike="noStrike" spc="-1" dirty="0" err="1" smtClean="0">
                <a:solidFill>
                  <a:srgbClr val="000000"/>
                </a:solidFill>
                <a:latin typeface="Calibri"/>
                <a:ea typeface="DejaVu Sans"/>
              </a:rPr>
              <a:t>제품</a:t>
            </a:r>
            <a:r>
              <a:rPr lang="en-US" sz="30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0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정보를</a:t>
            </a:r>
            <a:r>
              <a:rPr lang="en-US" sz="3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0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카드</a:t>
            </a:r>
            <a:r>
              <a:rPr lang="en-US" sz="3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0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형태로</a:t>
            </a:r>
            <a:r>
              <a:rPr lang="en-US" sz="3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0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정렬하여</a:t>
            </a:r>
            <a:r>
              <a:rPr lang="en-US" sz="3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UI </a:t>
            </a:r>
            <a:r>
              <a:rPr lang="en-US" sz="30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구성</a:t>
            </a:r>
            <a:endParaRPr lang="en-US" sz="3000" b="0" strike="noStrike" spc="-1" dirty="0">
              <a:latin typeface="굴림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000" b="0" strike="noStrike" spc="-1" dirty="0" err="1" smtClean="0">
                <a:solidFill>
                  <a:srgbClr val="000000"/>
                </a:solidFill>
                <a:latin typeface="Calibri"/>
                <a:ea typeface="DejaVu Sans"/>
              </a:rPr>
              <a:t>상품명</a:t>
            </a:r>
            <a:r>
              <a:rPr lang="en-US" sz="3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lang="en-US" sz="30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가격</a:t>
            </a:r>
            <a:r>
              <a:rPr lang="en-US" sz="3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lang="en-US" sz="30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썸네일</a:t>
            </a:r>
            <a:r>
              <a:rPr lang="en-US" sz="3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0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이미지</a:t>
            </a:r>
            <a:r>
              <a:rPr lang="en-US" sz="3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0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포함</a:t>
            </a:r>
            <a:endParaRPr lang="en-US" sz="3000" b="0" strike="noStrike" spc="-1" dirty="0">
              <a:latin typeface="굴림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000" b="0" strike="noStrike" spc="-1" dirty="0" err="1" smtClean="0">
                <a:solidFill>
                  <a:srgbClr val="000000"/>
                </a:solidFill>
                <a:latin typeface="Calibri"/>
                <a:ea typeface="DejaVu Sans"/>
              </a:rPr>
              <a:t>클릭</a:t>
            </a:r>
            <a:r>
              <a:rPr lang="en-US" sz="30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시 </a:t>
            </a:r>
            <a:r>
              <a:rPr lang="en-US" sz="30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상세</a:t>
            </a:r>
            <a:r>
              <a:rPr lang="en-US" sz="3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0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정보</a:t>
            </a:r>
            <a:r>
              <a:rPr lang="en-US" sz="3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0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페이지로</a:t>
            </a:r>
            <a:r>
              <a:rPr lang="en-US" sz="3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0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이동</a:t>
            </a:r>
            <a:r>
              <a:rPr lang="en-US" sz="3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(</a:t>
            </a:r>
            <a:r>
              <a:rPr lang="en-US" sz="30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프론트단</a:t>
            </a:r>
            <a:r>
              <a:rPr lang="en-US" sz="3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0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처리</a:t>
            </a:r>
            <a:r>
              <a:rPr lang="en-US" sz="3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lang="en-US" sz="3000" b="0" strike="noStrike" spc="-1" dirty="0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게시판 기능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err="1" smtClean="0">
                <a:solidFill>
                  <a:srgbClr val="000000"/>
                </a:solidFill>
                <a:latin typeface="Calibri"/>
                <a:ea typeface="DejaVu Sans"/>
              </a:rPr>
              <a:t>사용자</a:t>
            </a:r>
            <a:r>
              <a:rPr lang="en-US" sz="32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글쓰기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폼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제공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(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제목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내용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입력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lang="en-US" sz="3200" b="0" strike="noStrike" spc="-1" dirty="0">
              <a:latin typeface="굴림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err="1" smtClean="0">
                <a:solidFill>
                  <a:srgbClr val="000000"/>
                </a:solidFill>
                <a:latin typeface="Calibri"/>
                <a:ea typeface="DejaVu Sans"/>
              </a:rPr>
              <a:t>목록에서</a:t>
            </a:r>
            <a:r>
              <a:rPr lang="en-US" sz="32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최신글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우선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정렬</a:t>
            </a:r>
            <a:endParaRPr lang="en-US" sz="3200" b="0" strike="noStrike" spc="-1" dirty="0">
              <a:latin typeface="굴림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err="1" smtClean="0">
                <a:solidFill>
                  <a:srgbClr val="000000"/>
                </a:solidFill>
                <a:latin typeface="Calibri"/>
                <a:ea typeface="DejaVu Sans"/>
              </a:rPr>
              <a:t>추천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/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신고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기능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제공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(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UI만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구현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)</a:t>
            </a:r>
            <a:endParaRPr lang="en-US" sz="3200" b="0" strike="noStrike" spc="-1" dirty="0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장바구니 기능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JS 기반 수량 조절 기능 (+/-)</a:t>
            </a:r>
            <a:endParaRPr lang="en-US" sz="3200" b="0" strike="noStrike" spc="-1">
              <a:latin typeface="굴림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실시간 총액 계산 기능</a:t>
            </a:r>
            <a:endParaRPr lang="en-US" sz="3200" b="0" strike="noStrike" spc="-1">
              <a:latin typeface="굴림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삭제 버튼 및 주문하기 연결 포함</a:t>
            </a:r>
            <a:endParaRPr lang="en-US" sz="3200" b="0" strike="noStrike" spc="-1">
              <a:latin typeface="굴림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로컬스토리지로 임시 저장 가능</a:t>
            </a:r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배송 조회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err="1" smtClean="0">
                <a:solidFill>
                  <a:srgbClr val="000000"/>
                </a:solidFill>
                <a:latin typeface="Calibri"/>
                <a:ea typeface="DejaVu Sans"/>
              </a:rPr>
              <a:t>배송</a:t>
            </a:r>
            <a:r>
              <a:rPr lang="en-US" sz="32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상태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입력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후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버튼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클릭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시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상태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출력</a:t>
            </a:r>
            <a:endParaRPr lang="en-US" sz="3200" b="0" strike="noStrike" spc="-1" dirty="0">
              <a:latin typeface="굴림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err="1" smtClean="0">
                <a:solidFill>
                  <a:srgbClr val="000000"/>
                </a:solidFill>
                <a:latin typeface="Calibri"/>
                <a:ea typeface="DejaVu Sans"/>
              </a:rPr>
              <a:t>프론트엔드</a:t>
            </a:r>
            <a:r>
              <a:rPr lang="en-US" sz="32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기반으로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가짜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결과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출력</a:t>
            </a:r>
            <a:endParaRPr lang="en-US" sz="3200" b="0" strike="noStrike" spc="-1" dirty="0">
              <a:latin typeface="굴림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err="1" smtClean="0">
                <a:solidFill>
                  <a:srgbClr val="000000"/>
                </a:solidFill>
                <a:latin typeface="Calibri"/>
                <a:ea typeface="DejaVu Sans"/>
              </a:rPr>
              <a:t>유효성</a:t>
            </a:r>
            <a:r>
              <a:rPr lang="en-US" sz="32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검증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포함</a:t>
            </a:r>
            <a:endParaRPr lang="en-US" sz="3200" b="0" strike="noStrike" spc="-1" dirty="0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회원 구조 없음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err="1" smtClean="0">
                <a:solidFill>
                  <a:srgbClr val="000000"/>
                </a:solidFill>
                <a:latin typeface="Calibri"/>
                <a:ea typeface="DejaVu Sans"/>
              </a:rPr>
              <a:t>로그인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/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회원가입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없이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자유롭게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이용</a:t>
            </a:r>
            <a:endParaRPr lang="en-US" sz="3200" b="0" strike="noStrike" spc="-1" dirty="0">
              <a:latin typeface="굴림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err="1" smtClean="0">
                <a:solidFill>
                  <a:srgbClr val="000000"/>
                </a:solidFill>
                <a:latin typeface="Calibri"/>
                <a:ea typeface="DejaVu Sans"/>
              </a:rPr>
              <a:t>장점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: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접근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편의성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높음</a:t>
            </a:r>
            <a:endParaRPr lang="en-US" sz="3200" b="0" strike="noStrike" spc="-1" dirty="0">
              <a:latin typeface="굴림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err="1" smtClean="0">
                <a:solidFill>
                  <a:srgbClr val="000000"/>
                </a:solidFill>
                <a:latin typeface="Calibri"/>
                <a:ea typeface="DejaVu Sans"/>
              </a:rPr>
              <a:t>단점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: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개인화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기능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제공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어려움</a:t>
            </a:r>
            <a:endParaRPr lang="en-US" sz="3200" b="0" strike="noStrike" spc="-1" dirty="0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공통 레이아웃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996515"/>
                </a:solidFill>
                <a:latin typeface="Calibri"/>
                <a:ea typeface="DejaVu Sans"/>
              </a:rPr>
              <a:t>헤더/푸터 구성 고정</a:t>
            </a:r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팀명 &amp; 프로젝트 명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996515"/>
                </a:solidFill>
                <a:latin typeface="Calibri"/>
                <a:ea typeface="DejaVu Sans"/>
              </a:rPr>
              <a:t>이른아침커피브루 / 정적 웹사이트</a:t>
            </a:r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반응형 처리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err="1" smtClean="0">
                <a:solidFill>
                  <a:srgbClr val="000000"/>
                </a:solidFill>
                <a:latin typeface="Calibri"/>
                <a:ea typeface="DejaVu Sans"/>
              </a:rPr>
              <a:t>미디어</a:t>
            </a:r>
            <a:r>
              <a:rPr lang="en-US" sz="32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쿼리로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모바일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/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태블릿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대응</a:t>
            </a:r>
            <a:endParaRPr lang="en-US" sz="3200" b="0" strike="noStrike" spc="-1" dirty="0">
              <a:latin typeface="굴림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%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기반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너비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설정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이미지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자동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리사이징</a:t>
            </a:r>
            <a:endParaRPr lang="en-US" sz="3200" b="0" strike="noStrike" spc="-1" dirty="0">
              <a:latin typeface="굴림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err="1" smtClean="0">
                <a:solidFill>
                  <a:srgbClr val="000000"/>
                </a:solidFill>
                <a:latin typeface="Calibri"/>
                <a:ea typeface="DejaVu Sans"/>
              </a:rPr>
              <a:t>메뉴는</a:t>
            </a:r>
            <a:r>
              <a:rPr lang="en-US" sz="32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햄버거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형태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전환</a:t>
            </a:r>
            <a:endParaRPr lang="en-US" sz="3200" b="0" strike="noStrike" spc="-1" dirty="0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색상 / 폰트 가이드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996515"/>
                </a:solidFill>
                <a:latin typeface="Calibri"/>
                <a:ea typeface="DejaVu Sans"/>
              </a:rPr>
              <a:t>오렌지 브라운 계열 + Noto Sans</a:t>
            </a:r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카드 레이아웃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996515"/>
                </a:solidFill>
                <a:latin typeface="Calibri"/>
                <a:ea typeface="DejaVu Sans"/>
              </a:rPr>
              <a:t>상품 카드 / 게시글 카드 구조</a:t>
            </a:r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네비게이션 디자인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err="1" smtClean="0">
                <a:solidFill>
                  <a:srgbClr val="000000"/>
                </a:solidFill>
                <a:latin typeface="Calibri"/>
                <a:ea typeface="DejaVu Sans"/>
              </a:rPr>
              <a:t>상단</a:t>
            </a:r>
            <a:r>
              <a:rPr lang="en-US" sz="32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고정형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메뉴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바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구현</a:t>
            </a:r>
            <a:endParaRPr lang="en-US" sz="3200" b="0" strike="noStrike" spc="-1" dirty="0">
              <a:latin typeface="굴림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err="1" smtClean="0">
                <a:solidFill>
                  <a:srgbClr val="000000"/>
                </a:solidFill>
                <a:latin typeface="Calibri"/>
                <a:ea typeface="DejaVu Sans"/>
              </a:rPr>
              <a:t>페이지</a:t>
            </a:r>
            <a:r>
              <a:rPr lang="en-US" sz="32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스크롤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시에도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유지</a:t>
            </a:r>
            <a:endParaRPr lang="en-US" sz="3200" b="0" strike="noStrike" spc="-1" dirty="0">
              <a:latin typeface="굴림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 dirty="0" err="1" smtClean="0">
                <a:solidFill>
                  <a:srgbClr val="000000"/>
                </a:solidFill>
                <a:latin typeface="Calibri"/>
                <a:ea typeface="DejaVu Sans"/>
              </a:rPr>
              <a:t>선택된</a:t>
            </a:r>
            <a:r>
              <a:rPr lang="en-US" sz="32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메뉴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항목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강조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스타일</a:t>
            </a:r>
            <a:r>
              <a:rPr lang="en-US" sz="32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적용</a:t>
            </a:r>
            <a:endParaRPr lang="en-US" sz="3200" b="0" strike="noStrike" spc="-1" dirty="0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반응형 CSS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996515"/>
                </a:solidFill>
                <a:latin typeface="Calibri"/>
                <a:ea typeface="DejaVu Sans"/>
              </a:rPr>
              <a:t>미디어 쿼리 구성 방식</a:t>
            </a:r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배경 이미지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996515"/>
                </a:solidFill>
                <a:latin typeface="Calibri"/>
                <a:ea typeface="DejaVu Sans"/>
              </a:rPr>
              <a:t>일부 섹션 배경 이미지 사용</a:t>
            </a:r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UX 편의성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996515"/>
                </a:solidFill>
                <a:latin typeface="Calibri"/>
                <a:ea typeface="DejaVu Sans"/>
              </a:rPr>
              <a:t>간결하고 접근 쉬운 구조</a:t>
            </a:r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헤더 고정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996515"/>
                </a:solidFill>
                <a:latin typeface="Calibri"/>
                <a:ea typeface="DejaVu Sans"/>
              </a:rPr>
              <a:t>CSS로 고정된 메뉴바 구현</a:t>
            </a:r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게시판 폼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996515"/>
                </a:solidFill>
                <a:latin typeface="Calibri"/>
                <a:ea typeface="DejaVu Sans"/>
              </a:rPr>
              <a:t>form 요소 구성, 검증 로직</a:t>
            </a:r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장바구니 수량 조절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996515"/>
                </a:solidFill>
                <a:latin typeface="Calibri"/>
                <a:ea typeface="DejaVu Sans"/>
              </a:rPr>
              <a:t>JS로 수량 증감 + 가격 계산</a:t>
            </a:r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-792000" y="-72000"/>
            <a:ext cx="498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3FAF46"/>
                </a:solidFill>
                <a:latin typeface="Calibri"/>
                <a:ea typeface="DejaVu Sans"/>
              </a:rPr>
              <a:t> 팀원소개&amp;역할</a:t>
            </a:r>
            <a:endParaRPr lang="en-US" sz="4000" b="0" strike="noStrike" spc="-1">
              <a:latin typeface="굴림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5247288" y="6290630"/>
            <a:ext cx="4056993" cy="1384601"/>
          </a:xfrm>
          <a:prstGeom prst="roundRect">
            <a:avLst>
              <a:gd name="adj" fmla="val 16667"/>
            </a:avLst>
          </a:prstGeom>
          <a:solidFill>
            <a:srgbClr val="FCEBCF"/>
          </a:solidFill>
          <a:ln>
            <a:solidFill>
              <a:srgbClr val="996515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300" b="0" strike="noStrike" spc="-1" dirty="0" smtClean="0">
              <a:solidFill>
                <a:sysClr val="windowText" lastClr="000000"/>
              </a:solid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 smtClean="0">
                <a:solidFill>
                  <a:sysClr val="windowText" lastClr="000000"/>
                </a:solidFill>
                <a:latin typeface="Calibri"/>
                <a:ea typeface="DejaVu Sans"/>
              </a:rPr>
              <a:t>팀장</a:t>
            </a:r>
            <a:r>
              <a:rPr lang="en-US" sz="1300" b="0" strike="noStrike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 </a:t>
            </a:r>
            <a:r>
              <a:rPr lang="en-US" sz="1300" b="0" strike="noStrike" spc="-1" dirty="0">
                <a:solidFill>
                  <a:sysClr val="windowText" lastClr="000000"/>
                </a:solidFill>
                <a:latin typeface="Calibri"/>
                <a:ea typeface="DejaVu Sans"/>
              </a:rPr>
              <a:t>/ </a:t>
            </a:r>
            <a:r>
              <a:rPr lang="en-US" sz="1300" b="0" strike="noStrike" spc="-1" dirty="0" err="1">
                <a:solidFill>
                  <a:sysClr val="windowText" lastClr="000000"/>
                </a:solidFill>
                <a:latin typeface="Calibri"/>
                <a:ea typeface="DejaVu Sans"/>
              </a:rPr>
              <a:t>전체</a:t>
            </a:r>
            <a:r>
              <a:rPr lang="en-US" sz="1300" b="0" strike="noStrike" spc="-1" dirty="0">
                <a:solidFill>
                  <a:sysClr val="windowText" lastClr="000000"/>
                </a:solidFill>
                <a:latin typeface="Calibri"/>
                <a:ea typeface="DejaVu Sans"/>
              </a:rPr>
              <a:t> </a:t>
            </a:r>
            <a:r>
              <a:rPr lang="en-US" sz="1300" b="0" strike="noStrike" spc="-1" dirty="0" err="1">
                <a:solidFill>
                  <a:sysClr val="windowText" lastClr="000000"/>
                </a:solidFill>
                <a:latin typeface="Calibri"/>
                <a:ea typeface="DejaVu Sans"/>
              </a:rPr>
              <a:t>기획</a:t>
            </a:r>
            <a:r>
              <a:rPr lang="en-US" sz="1300" b="0" strike="noStrike" spc="-1" dirty="0">
                <a:solidFill>
                  <a:sysClr val="windowText" lastClr="000000"/>
                </a:solidFill>
                <a:latin typeface="Calibri"/>
                <a:ea typeface="DejaVu Sans"/>
              </a:rPr>
              <a:t>, </a:t>
            </a:r>
            <a:r>
              <a:rPr lang="en-US" sz="1300" b="0" strike="noStrike" spc="-1" dirty="0" err="1" smtClean="0">
                <a:solidFill>
                  <a:sysClr val="windowText" lastClr="000000"/>
                </a:solidFill>
                <a:latin typeface="Calibri"/>
                <a:ea typeface="DejaVu Sans"/>
              </a:rPr>
              <a:t>ppt</a:t>
            </a:r>
            <a:r>
              <a:rPr lang="en-US" sz="1300" b="0" strike="noStrike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 </a:t>
            </a:r>
            <a:r>
              <a:rPr lang="ko-KR" altLang="en-US" sz="1300" b="0" strike="noStrike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자료 만들기</a:t>
            </a:r>
            <a:endParaRPr lang="en-US" altLang="ko-KR" sz="1300" b="0" strike="noStrike" spc="-1" dirty="0" smtClean="0">
              <a:solidFill>
                <a:sysClr val="windowText" lastClr="000000"/>
              </a:solid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en-US" altLang="ko-KR" sz="1300" spc="-1" dirty="0" err="1" smtClean="0">
                <a:solidFill>
                  <a:sysClr val="windowText" lastClr="000000"/>
                </a:solidFill>
                <a:latin typeface="Calibri"/>
                <a:ea typeface="DejaVu Sans"/>
              </a:rPr>
              <a:t>Img</a:t>
            </a:r>
            <a:r>
              <a:rPr lang="en-US" altLang="ko-KR" sz="1300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 slider, </a:t>
            </a:r>
            <a:r>
              <a:rPr lang="ko-KR" altLang="en-US" sz="1300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매장 찾기 </a:t>
            </a:r>
            <a:r>
              <a:rPr lang="ko-KR" altLang="en-US" sz="1300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페이지</a:t>
            </a:r>
            <a:r>
              <a:rPr lang="en-US" altLang="ko-KR" sz="1300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US" altLang="ko-KR" sz="1300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AWS Ubuntu </a:t>
            </a:r>
            <a:r>
              <a:rPr lang="ko-KR" altLang="en-US" sz="1300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서버</a:t>
            </a:r>
            <a:r>
              <a:rPr lang="en-US" altLang="ko-KR" sz="1300" spc="-1" dirty="0">
                <a:solidFill>
                  <a:sysClr val="windowText" lastClr="000000"/>
                </a:solidFill>
                <a:latin typeface="Calibri"/>
              </a:rPr>
              <a:t> poetry </a:t>
            </a:r>
            <a:r>
              <a:rPr lang="ko-KR" altLang="en-US" sz="1300" spc="-1" dirty="0">
                <a:solidFill>
                  <a:sysClr val="windowText" lastClr="000000"/>
                </a:solidFill>
                <a:latin typeface="Calibri"/>
              </a:rPr>
              <a:t>가상환경</a:t>
            </a:r>
            <a:r>
              <a:rPr lang="ko-KR" altLang="en-US" sz="1300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 구축</a:t>
            </a:r>
            <a:r>
              <a:rPr lang="en-US" altLang="ko-KR" sz="1300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US" altLang="ko-KR" sz="1300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Python + </a:t>
            </a:r>
            <a:r>
              <a:rPr lang="en-US" altLang="ko-KR" sz="1300" spc="-1" dirty="0" err="1" smtClean="0">
                <a:solidFill>
                  <a:sysClr val="windowText" lastClr="000000"/>
                </a:solidFill>
                <a:latin typeface="Calibri"/>
                <a:ea typeface="DejaVu Sans"/>
              </a:rPr>
              <a:t>Fastapi</a:t>
            </a:r>
            <a:r>
              <a:rPr lang="en-US" altLang="ko-KR" sz="1300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 </a:t>
            </a:r>
            <a:r>
              <a:rPr lang="ko-KR" altLang="en-US" sz="1300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연동</a:t>
            </a:r>
            <a:r>
              <a:rPr lang="en-US" altLang="ko-KR" sz="1300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, google maps </a:t>
            </a:r>
            <a:r>
              <a:rPr lang="en-US" altLang="ko-KR" sz="1300" spc="-1" dirty="0" err="1" smtClean="0">
                <a:solidFill>
                  <a:sysClr val="windowText" lastClr="000000"/>
                </a:solidFill>
                <a:latin typeface="Calibri"/>
                <a:ea typeface="DejaVu Sans"/>
              </a:rPr>
              <a:t>api</a:t>
            </a:r>
            <a:r>
              <a:rPr lang="en-US" altLang="ko-KR" sz="1300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 </a:t>
            </a:r>
            <a:r>
              <a:rPr lang="ko-KR" altLang="en-US" sz="1300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연동</a:t>
            </a:r>
            <a:endParaRPr lang="en-US" altLang="ko-KR" sz="1300" b="0" strike="noStrike" spc="-1" dirty="0" smtClean="0">
              <a:solidFill>
                <a:sysClr val="windowText" lastClr="000000"/>
              </a:solidFill>
              <a:latin typeface="Calibri"/>
              <a:ea typeface="DejaVu Sans"/>
            </a:endParaRPr>
          </a:p>
        </p:txBody>
      </p:sp>
      <p:sp>
        <p:nvSpPr>
          <p:cNvPr id="120" name="CustomShape 3"/>
          <p:cNvSpPr/>
          <p:nvPr/>
        </p:nvSpPr>
        <p:spPr>
          <a:xfrm>
            <a:off x="9880514" y="6290629"/>
            <a:ext cx="4056993" cy="1384601"/>
          </a:xfrm>
          <a:prstGeom prst="roundRect">
            <a:avLst>
              <a:gd name="adj" fmla="val 16667"/>
            </a:avLst>
          </a:prstGeom>
          <a:solidFill>
            <a:srgbClr val="FCEBCF"/>
          </a:solidFill>
          <a:ln>
            <a:solidFill>
              <a:srgbClr val="996515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HTML </a:t>
            </a:r>
            <a:r>
              <a:rPr lang="en-US" sz="1300" b="0" strike="noStrike" spc="-1" dirty="0" err="1" smtClean="0">
                <a:solidFill>
                  <a:sysClr val="windowText" lastClr="000000"/>
                </a:solidFill>
                <a:latin typeface="Calibri"/>
                <a:ea typeface="DejaVu Sans"/>
              </a:rPr>
              <a:t>제품</a:t>
            </a:r>
            <a:r>
              <a:rPr lang="en-US" sz="1300" b="0" strike="noStrike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 </a:t>
            </a:r>
            <a:r>
              <a:rPr lang="en-US" sz="1300" b="0" strike="noStrike" spc="-1" dirty="0" err="1">
                <a:solidFill>
                  <a:sysClr val="windowText" lastClr="000000"/>
                </a:solidFill>
                <a:latin typeface="Calibri"/>
                <a:ea typeface="DejaVu Sans"/>
              </a:rPr>
              <a:t>페이지</a:t>
            </a:r>
            <a:r>
              <a:rPr lang="en-US" sz="1300" b="0" strike="noStrike" spc="-1" dirty="0">
                <a:solidFill>
                  <a:sysClr val="windowText" lastClr="000000"/>
                </a:solidFill>
                <a:latin typeface="Calibri"/>
                <a:ea typeface="DejaVu Sans"/>
              </a:rPr>
              <a:t> </a:t>
            </a:r>
            <a:r>
              <a:rPr lang="en-US" sz="1300" b="0" strike="noStrike" spc="-1" dirty="0" err="1" smtClean="0">
                <a:solidFill>
                  <a:sysClr val="windowText" lastClr="000000"/>
                </a:solidFill>
                <a:latin typeface="Calibri"/>
                <a:ea typeface="DejaVu Sans"/>
              </a:rPr>
              <a:t>밖틀</a:t>
            </a:r>
            <a:r>
              <a:rPr lang="en-US" sz="1300" b="0" strike="noStrike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, </a:t>
            </a:r>
            <a:r>
              <a:rPr lang="en-US" sz="1300" b="0" strike="noStrike" spc="-1" dirty="0" err="1">
                <a:solidFill>
                  <a:sysClr val="windowText" lastClr="000000"/>
                </a:solidFill>
                <a:latin typeface="Calibri"/>
                <a:ea typeface="DejaVu Sans"/>
              </a:rPr>
              <a:t>장바구니</a:t>
            </a:r>
            <a:r>
              <a:rPr lang="en-US" sz="1300" b="0" strike="noStrike" spc="-1" dirty="0">
                <a:solidFill>
                  <a:sysClr val="windowText" lastClr="000000"/>
                </a:solidFill>
                <a:latin typeface="Calibri"/>
                <a:ea typeface="DejaVu Sans"/>
              </a:rPr>
              <a:t> </a:t>
            </a:r>
            <a:r>
              <a:rPr lang="en-US" sz="1300" b="0" strike="noStrike" spc="-1" dirty="0" err="1">
                <a:solidFill>
                  <a:sysClr val="windowText" lastClr="000000"/>
                </a:solidFill>
                <a:latin typeface="Calibri"/>
                <a:ea typeface="DejaVu Sans"/>
              </a:rPr>
              <a:t>홈페이지</a:t>
            </a:r>
            <a:endParaRPr lang="en-US" sz="1300" b="0" strike="noStrike" spc="-1" dirty="0">
              <a:solidFill>
                <a:sysClr val="windowText" lastClr="000000"/>
              </a:solidFill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ysClr val="windowText" lastClr="000000"/>
                </a:solidFill>
                <a:latin typeface="Calibri"/>
                <a:ea typeface="DejaVu Sans"/>
              </a:rPr>
              <a:t>회사소개</a:t>
            </a:r>
            <a:r>
              <a:rPr lang="en-US" sz="1300" b="0" strike="noStrike" spc="-1" dirty="0">
                <a:solidFill>
                  <a:sysClr val="windowText" lastClr="000000"/>
                </a:solidFill>
                <a:latin typeface="Calibri"/>
                <a:ea typeface="DejaVu Sans"/>
              </a:rPr>
              <a:t> </a:t>
            </a:r>
            <a:r>
              <a:rPr lang="en-US" sz="1300" b="0" strike="noStrike" spc="-1" dirty="0" err="1" smtClean="0">
                <a:solidFill>
                  <a:sysClr val="windowText" lastClr="000000"/>
                </a:solidFill>
                <a:latin typeface="Calibri"/>
                <a:ea typeface="DejaVu Sans"/>
              </a:rPr>
              <a:t>페이지</a:t>
            </a:r>
            <a:r>
              <a:rPr lang="en-US" sz="1300" spc="-1" dirty="0">
                <a:solidFill>
                  <a:sysClr val="windowText" lastClr="000000"/>
                </a:solidFill>
                <a:latin typeface="굴림"/>
              </a:rPr>
              <a:t>,</a:t>
            </a:r>
            <a:r>
              <a:rPr lang="en-US" sz="1300" b="0" strike="noStrike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 </a:t>
            </a:r>
            <a:r>
              <a:rPr lang="en-US" sz="1300" b="0" strike="noStrike" spc="-1" dirty="0" err="1">
                <a:solidFill>
                  <a:sysClr val="windowText" lastClr="000000"/>
                </a:solidFill>
                <a:latin typeface="Calibri"/>
                <a:ea typeface="DejaVu Sans"/>
              </a:rPr>
              <a:t>게시판</a:t>
            </a:r>
            <a:r>
              <a:rPr lang="en-US" sz="1300" b="0" strike="noStrike" spc="-1" dirty="0">
                <a:solidFill>
                  <a:sysClr val="windowText" lastClr="000000"/>
                </a:solidFill>
                <a:latin typeface="Calibri"/>
                <a:ea typeface="DejaVu Sans"/>
              </a:rPr>
              <a:t> </a:t>
            </a:r>
            <a:r>
              <a:rPr lang="en-US" sz="1300" b="0" strike="noStrike" spc="-1" dirty="0" err="1" smtClean="0">
                <a:solidFill>
                  <a:sysClr val="windowText" lastClr="000000"/>
                </a:solidFill>
                <a:latin typeface="Calibri"/>
                <a:ea typeface="DejaVu Sans"/>
              </a:rPr>
              <a:t>페이지</a:t>
            </a:r>
            <a:r>
              <a:rPr lang="en-US" sz="1300" b="0" strike="noStrike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, </a:t>
            </a:r>
            <a:r>
              <a:rPr lang="en-US" sz="1300" b="0" strike="noStrike" spc="-1" dirty="0" err="1" smtClean="0">
                <a:solidFill>
                  <a:sysClr val="windowText" lastClr="000000"/>
                </a:solidFill>
                <a:latin typeface="Calibri"/>
                <a:ea typeface="DejaVu Sans"/>
              </a:rPr>
              <a:t>배송현황</a:t>
            </a:r>
            <a:r>
              <a:rPr lang="en-US" sz="1300" b="0" strike="noStrike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 </a:t>
            </a:r>
            <a:r>
              <a:rPr lang="en-US" sz="1300" b="0" strike="noStrike" spc="-1" dirty="0" err="1">
                <a:solidFill>
                  <a:sysClr val="windowText" lastClr="000000"/>
                </a:solidFill>
                <a:latin typeface="Calibri"/>
                <a:ea typeface="DejaVu Sans"/>
              </a:rPr>
              <a:t>페이지</a:t>
            </a:r>
            <a:endParaRPr lang="en-US" sz="1300" b="0" strike="noStrike" spc="-1" dirty="0">
              <a:solidFill>
                <a:sysClr val="windowText" lastClr="000000"/>
              </a:solidFill>
              <a:latin typeface="굴림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CSS </a:t>
            </a:r>
            <a:r>
              <a:rPr lang="en-US" sz="1300" b="0" strike="noStrike" spc="-1" dirty="0" err="1" smtClean="0">
                <a:solidFill>
                  <a:sysClr val="windowText" lastClr="000000"/>
                </a:solidFill>
                <a:latin typeface="Calibri"/>
                <a:ea typeface="DejaVu Sans"/>
              </a:rPr>
              <a:t>반응형</a:t>
            </a:r>
            <a:r>
              <a:rPr lang="en-US" sz="1300" b="0" strike="noStrike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,  </a:t>
            </a:r>
            <a:r>
              <a:rPr lang="en-US" sz="1300" spc="-1" dirty="0" err="1">
                <a:solidFill>
                  <a:sysClr val="windowText" lastClr="000000"/>
                </a:solidFill>
                <a:latin typeface="Calibri"/>
                <a:ea typeface="DejaVu Sans"/>
              </a:rPr>
              <a:t>p</a:t>
            </a:r>
            <a:r>
              <a:rPr lang="en-US" sz="1300" b="0" strike="noStrike" spc="-1" dirty="0" err="1" smtClean="0">
                <a:solidFill>
                  <a:sysClr val="windowText" lastClr="000000"/>
                </a:solidFill>
                <a:latin typeface="Calibri"/>
                <a:ea typeface="DejaVu Sans"/>
              </a:rPr>
              <a:t>pt</a:t>
            </a:r>
            <a:r>
              <a:rPr lang="en-US" sz="1300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 </a:t>
            </a:r>
            <a:r>
              <a:rPr lang="ko-KR" altLang="en-US" sz="1300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틀 제작</a:t>
            </a:r>
            <a:r>
              <a:rPr lang="en-US" altLang="ko-KR" sz="1300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.</a:t>
            </a:r>
            <a:endParaRPr lang="en-US" sz="1300" b="0" strike="noStrike" spc="-1" dirty="0">
              <a:solidFill>
                <a:sysClr val="windowText" lastClr="000000"/>
              </a:solidFill>
              <a:latin typeface="굴림"/>
            </a:endParaRPr>
          </a:p>
        </p:txBody>
      </p:sp>
      <p:sp>
        <p:nvSpPr>
          <p:cNvPr id="121" name="CustomShape 4"/>
          <p:cNvSpPr/>
          <p:nvPr/>
        </p:nvSpPr>
        <p:spPr>
          <a:xfrm>
            <a:off x="573605" y="6290631"/>
            <a:ext cx="4097450" cy="1384600"/>
          </a:xfrm>
          <a:prstGeom prst="roundRect">
            <a:avLst>
              <a:gd name="adj" fmla="val 16667"/>
            </a:avLst>
          </a:prstGeom>
          <a:solidFill>
            <a:srgbClr val="FCEBCF"/>
          </a:solidFill>
          <a:ln>
            <a:solidFill>
              <a:srgbClr val="996515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 dirty="0" err="1" smtClean="0">
                <a:solidFill>
                  <a:sysClr val="windowText" lastClr="000000"/>
                </a:solidFill>
                <a:latin typeface="Calibri"/>
                <a:ea typeface="DejaVu Sans"/>
              </a:rPr>
              <a:t>이정민</a:t>
            </a:r>
            <a:r>
              <a:rPr dirty="0">
                <a:solidFill>
                  <a:sysClr val="windowText" lastClr="000000"/>
                </a:solidFill>
              </a:rPr>
              <a:t/>
            </a:r>
            <a:br>
              <a:rPr dirty="0">
                <a:solidFill>
                  <a:sysClr val="windowText" lastClr="000000"/>
                </a:solidFill>
              </a:rPr>
            </a:br>
            <a:r>
              <a:rPr lang="en-US" sz="1300" b="0" strike="noStrike" spc="-1" dirty="0">
                <a:solidFill>
                  <a:sysClr val="windowText" lastClr="000000"/>
                </a:solidFill>
                <a:latin typeface="Calibri"/>
                <a:ea typeface="DejaVu Sans"/>
              </a:rPr>
              <a:t>HTML</a:t>
            </a:r>
            <a:r>
              <a:rPr lang="en-US" sz="1300" b="0" strike="noStrike" spc="-1" dirty="0" smtClean="0">
                <a:solidFill>
                  <a:sysClr val="windowText" lastClr="000000"/>
                </a:solidFill>
                <a:latin typeface="Calibri"/>
                <a:ea typeface="DejaVu Sans"/>
              </a:rPr>
              <a:t>/`</a:t>
            </a:r>
            <a:endParaRPr lang="en-US" sz="1300" b="0" strike="noStrike" spc="-1" dirty="0">
              <a:solidFill>
                <a:sysClr val="windowText" lastClr="000000"/>
              </a:solidFill>
              <a:latin typeface="굴림"/>
            </a:endParaRPr>
          </a:p>
        </p:txBody>
      </p:sp>
      <p:sp>
        <p:nvSpPr>
          <p:cNvPr id="6" name="CustomShape 2"/>
          <p:cNvSpPr/>
          <p:nvPr/>
        </p:nvSpPr>
        <p:spPr>
          <a:xfrm>
            <a:off x="430923" y="1069919"/>
            <a:ext cx="4382815" cy="4458521"/>
          </a:xfrm>
          <a:prstGeom prst="roundRect">
            <a:avLst>
              <a:gd name="adj" fmla="val 16667"/>
            </a:avLst>
          </a:prstGeom>
          <a:solidFill>
            <a:srgbClr val="FCEBCF"/>
          </a:solidFill>
          <a:ln>
            <a:solidFill>
              <a:srgbClr val="996515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altLang="ko-KR" sz="1300" b="0" strike="noStrike" spc="-1" dirty="0" smtClean="0">
              <a:solidFill>
                <a:srgbClr val="996515"/>
              </a:solid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굴림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46070" y="5827922"/>
            <a:ext cx="2952520" cy="59491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ysClr val="windowText" lastClr="000000"/>
                </a:solidFill>
              </a:rPr>
              <a:t>이정민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819753" y="5827922"/>
            <a:ext cx="2952520" cy="59491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ysClr val="windowText" lastClr="000000"/>
                </a:solidFill>
              </a:rPr>
              <a:t>오상민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513776" y="5827921"/>
            <a:ext cx="2952520" cy="59491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ysClr val="windowText" lastClr="000000"/>
                </a:solidFill>
              </a:rPr>
              <a:t>황대훈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868" y="1369402"/>
            <a:ext cx="3436947" cy="3835433"/>
          </a:xfrm>
          <a:prstGeom prst="rect">
            <a:avLst/>
          </a:prstGeom>
        </p:spPr>
      </p:pic>
      <p:sp>
        <p:nvSpPr>
          <p:cNvPr id="14" name="CustomShape 2"/>
          <p:cNvSpPr/>
          <p:nvPr/>
        </p:nvSpPr>
        <p:spPr>
          <a:xfrm>
            <a:off x="5247288" y="1016119"/>
            <a:ext cx="4382815" cy="4458521"/>
          </a:xfrm>
          <a:prstGeom prst="roundRect">
            <a:avLst>
              <a:gd name="adj" fmla="val 16667"/>
            </a:avLst>
          </a:prstGeom>
          <a:solidFill>
            <a:srgbClr val="FCEBCF"/>
          </a:solidFill>
          <a:ln>
            <a:solidFill>
              <a:srgbClr val="996515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altLang="ko-KR" sz="1300" b="0" strike="noStrike" spc="-1" dirty="0" smtClean="0">
              <a:solidFill>
                <a:srgbClr val="996515"/>
              </a:solid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굴림"/>
            </a:endParaRPr>
          </a:p>
        </p:txBody>
      </p:sp>
      <p:sp>
        <p:nvSpPr>
          <p:cNvPr id="15" name="CustomShape 2"/>
          <p:cNvSpPr/>
          <p:nvPr/>
        </p:nvSpPr>
        <p:spPr>
          <a:xfrm>
            <a:off x="9798628" y="1042993"/>
            <a:ext cx="4382815" cy="4458521"/>
          </a:xfrm>
          <a:prstGeom prst="roundRect">
            <a:avLst>
              <a:gd name="adj" fmla="val 16667"/>
            </a:avLst>
          </a:prstGeom>
          <a:solidFill>
            <a:srgbClr val="FCEBCF"/>
          </a:solidFill>
          <a:ln>
            <a:solidFill>
              <a:srgbClr val="996515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altLang="ko-KR" sz="1300" b="0" strike="noStrike" spc="-1" dirty="0" smtClean="0">
              <a:solidFill>
                <a:srgbClr val="996515"/>
              </a:solidFill>
              <a:latin typeface="Calibri"/>
              <a:ea typeface="DejaVu Sans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굴림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753" y="1369402"/>
            <a:ext cx="3147977" cy="3867515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77E7B5D1-E2AA-4373-9DDE-A8E082119245}"/>
              </a:ext>
            </a:extLst>
          </p:cNvPr>
          <p:cNvSpPr/>
          <p:nvPr/>
        </p:nvSpPr>
        <p:spPr>
          <a:xfrm>
            <a:off x="10464109" y="1454882"/>
            <a:ext cx="2889801" cy="3782035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2225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rtlCol="0" anchor="ctr" anchorCtr="0">
            <a:noAutofit/>
          </a:bodyPr>
          <a:lstStyle/>
          <a:p>
            <a:pPr marL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ko-KR" altLang="en-US" sz="20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배송조회 로직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996515"/>
                </a:solidFill>
                <a:latin typeface="Calibri"/>
                <a:ea typeface="DejaVu Sans"/>
              </a:rPr>
              <a:t>입력값에 따른 동적 결과 처리</a:t>
            </a:r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공통 JS 처리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996515"/>
                </a:solidFill>
                <a:latin typeface="Calibri"/>
                <a:ea typeface="DejaVu Sans"/>
              </a:rPr>
              <a:t>헤더 등 반복 UI 구성 모듈화</a:t>
            </a:r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CSS 분리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996515"/>
                </a:solidFill>
                <a:latin typeface="Calibri"/>
                <a:ea typeface="DejaVu Sans"/>
              </a:rPr>
              <a:t>외부 CSS 활용한 효율적 구성</a:t>
            </a:r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장바구니 구현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996515"/>
                </a:solidFill>
                <a:latin typeface="Calibri"/>
                <a:ea typeface="DejaVu Sans"/>
              </a:rPr>
              <a:t>JS만으로 비동기적 동작</a:t>
            </a:r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로컬스토리지 활용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996515"/>
                </a:solidFill>
                <a:latin typeface="Calibri"/>
                <a:ea typeface="DejaVu Sans"/>
              </a:rPr>
              <a:t>데이터 저장 대체 방식</a:t>
            </a:r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UX 개선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996515"/>
                </a:solidFill>
                <a:latin typeface="Calibri"/>
                <a:ea typeface="DejaVu Sans"/>
              </a:rPr>
              <a:t>최소 클릭 설계</a:t>
            </a:r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CSS 유지보수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996515"/>
                </a:solidFill>
                <a:latin typeface="Calibri"/>
                <a:ea typeface="DejaVu Sans"/>
              </a:rPr>
              <a:t>파일 분리 + 네이밍 룰</a:t>
            </a:r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코드 정리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91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996515"/>
                </a:solidFill>
                <a:latin typeface="Calibri"/>
                <a:ea typeface="DejaVu Sans"/>
              </a:rPr>
              <a:t>중복 제거 및 모듈화</a:t>
            </a:r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향후 개선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996515"/>
                </a:solidFill>
                <a:latin typeface="Calibri"/>
                <a:ea typeface="DejaVu Sans"/>
              </a:rPr>
              <a:t>회원제 추가 / 기능 확장</a:t>
            </a:r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4400" b="0" strike="noStrike" spc="-1" dirty="0" smtClean="0">
                <a:solidFill>
                  <a:srgbClr val="996515"/>
                </a:solidFill>
                <a:latin typeface="Calibri"/>
                <a:ea typeface="DejaVu Sans"/>
              </a:rPr>
              <a:t>주소 </a:t>
            </a:r>
            <a:r>
              <a:rPr lang="en-US" altLang="ko-KR" sz="4400" spc="-1" dirty="0" smtClean="0">
                <a:solidFill>
                  <a:srgbClr val="996515"/>
                </a:solidFill>
                <a:latin typeface="Calibri"/>
                <a:ea typeface="DejaVu Sans"/>
              </a:rPr>
              <a:t>/ </a:t>
            </a:r>
            <a:r>
              <a:rPr lang="en-US" sz="4400" b="0" strike="noStrike" spc="-1" dirty="0" err="1" smtClean="0">
                <a:solidFill>
                  <a:srgbClr val="996515"/>
                </a:solidFill>
                <a:latin typeface="Calibri"/>
                <a:ea typeface="DejaVu Sans"/>
              </a:rPr>
              <a:t>시연</a:t>
            </a:r>
            <a:r>
              <a:rPr lang="en-US" sz="4400" b="0" strike="noStrike" spc="-1" dirty="0" smtClean="0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lang="en-US" sz="4400" b="0" strike="noStrike" spc="-1" dirty="0">
                <a:solidFill>
                  <a:srgbClr val="996515"/>
                </a:solidFill>
                <a:latin typeface="Calibri"/>
                <a:ea typeface="DejaVu Sans"/>
              </a:rPr>
              <a:t>/ </a:t>
            </a:r>
            <a:r>
              <a:rPr lang="en-US" sz="4400" b="0" strike="noStrike" spc="-1" dirty="0" err="1">
                <a:solidFill>
                  <a:srgbClr val="996515"/>
                </a:solidFill>
                <a:latin typeface="Calibri"/>
                <a:ea typeface="DejaVu Sans"/>
              </a:rPr>
              <a:t>스크린샷</a:t>
            </a:r>
            <a:endParaRPr lang="en-US" sz="4400" b="0" strike="noStrike" spc="-1" dirty="0">
              <a:latin typeface="굴림"/>
            </a:endParaRPr>
          </a:p>
        </p:txBody>
      </p:sp>
      <p:sp>
        <p:nvSpPr>
          <p:cNvPr id="4" name="TextBox 38">
            <a:extLst>
              <a:ext uri="{FF2B5EF4-FFF2-40B4-BE49-F238E27FC236}">
                <a16:creationId xmlns:a16="http://schemas.microsoft.com/office/drawing/2014/main" id="{04606296-5849-4321-BFE1-E19495D868A0}"/>
              </a:ext>
            </a:extLst>
          </p:cNvPr>
          <p:cNvSpPr txBox="1"/>
          <p:nvPr/>
        </p:nvSpPr>
        <p:spPr>
          <a:xfrm>
            <a:off x="4045163" y="2524767"/>
            <a:ext cx="6623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0" i="0" u="none" strike="noStrike" dirty="0">
                <a:solidFill>
                  <a:srgbClr val="996515"/>
                </a:solidFill>
                <a:effectLst/>
                <a:latin typeface="NotoSansKR"/>
                <a:hlinkClick r:id="rId2"/>
              </a:rPr>
              <a:t>https://github.com/osm3735/team_project_2nd.git</a:t>
            </a:r>
            <a:r>
              <a:rPr lang="en-US" altLang="ko-KR" b="0" i="0" u="none" strike="noStrike" dirty="0">
                <a:solidFill>
                  <a:srgbClr val="996515"/>
                </a:solidFill>
                <a:effectLst/>
                <a:latin typeface="NotoSansKR"/>
              </a:rPr>
              <a:t> </a:t>
            </a:r>
            <a:endParaRPr lang="en-US" altLang="ko-KR" dirty="0">
              <a:solidFill>
                <a:srgbClr val="996515"/>
              </a:solidFill>
            </a:endParaRPr>
          </a:p>
        </p:txBody>
      </p:sp>
      <p:sp>
        <p:nvSpPr>
          <p:cNvPr id="5" name="TextBox 38">
            <a:extLst>
              <a:ext uri="{FF2B5EF4-FFF2-40B4-BE49-F238E27FC236}">
                <a16:creationId xmlns:a16="http://schemas.microsoft.com/office/drawing/2014/main" id="{B1516603-2C7B-40E9-94DE-95B481D6E635}"/>
              </a:ext>
            </a:extLst>
          </p:cNvPr>
          <p:cNvSpPr txBox="1"/>
          <p:nvPr/>
        </p:nvSpPr>
        <p:spPr>
          <a:xfrm>
            <a:off x="2655065" y="2524767"/>
            <a:ext cx="1057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rgbClr val="996515"/>
                </a:solidFill>
              </a:rPr>
              <a:t>Git hub : </a:t>
            </a:r>
          </a:p>
        </p:txBody>
      </p:sp>
      <p:sp>
        <p:nvSpPr>
          <p:cNvPr id="6" name="TextBox 38">
            <a:extLst>
              <a:ext uri="{FF2B5EF4-FFF2-40B4-BE49-F238E27FC236}">
                <a16:creationId xmlns:a16="http://schemas.microsoft.com/office/drawing/2014/main" id="{62F4DB56-CEE4-4B60-BC72-6DAA76D8DF8B}"/>
              </a:ext>
            </a:extLst>
          </p:cNvPr>
          <p:cNvSpPr txBox="1"/>
          <p:nvPr/>
        </p:nvSpPr>
        <p:spPr>
          <a:xfrm>
            <a:off x="4045163" y="3581407"/>
            <a:ext cx="6623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0" i="0" u="none" strike="noStrike" dirty="0">
                <a:solidFill>
                  <a:srgbClr val="996515"/>
                </a:solidFill>
                <a:effectLst/>
                <a:latin typeface="NotoSansKR"/>
                <a:hlinkClick r:id="rId2"/>
              </a:rPr>
              <a:t>https://github.com/osm3735/team_project_2nd.git</a:t>
            </a:r>
            <a:r>
              <a:rPr lang="en-US" altLang="ko-KR" b="0" i="0" u="none" strike="noStrike" dirty="0">
                <a:solidFill>
                  <a:srgbClr val="996515"/>
                </a:solidFill>
                <a:effectLst/>
                <a:latin typeface="NotoSansKR"/>
              </a:rPr>
              <a:t> </a:t>
            </a:r>
            <a:endParaRPr lang="en-US" altLang="ko-KR" dirty="0">
              <a:solidFill>
                <a:srgbClr val="996515"/>
              </a:solidFill>
            </a:endParaRPr>
          </a:p>
        </p:txBody>
      </p:sp>
      <p:sp>
        <p:nvSpPr>
          <p:cNvPr id="7" name="TextBox 38">
            <a:extLst>
              <a:ext uri="{FF2B5EF4-FFF2-40B4-BE49-F238E27FC236}">
                <a16:creationId xmlns:a16="http://schemas.microsoft.com/office/drawing/2014/main" id="{0B277120-443E-4D9B-A411-78BA6349ED60}"/>
              </a:ext>
            </a:extLst>
          </p:cNvPr>
          <p:cNvSpPr txBox="1"/>
          <p:nvPr/>
        </p:nvSpPr>
        <p:spPr>
          <a:xfrm>
            <a:off x="2655065" y="3581407"/>
            <a:ext cx="1057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 err="1">
                <a:solidFill>
                  <a:srgbClr val="996515"/>
                </a:solidFill>
              </a:rPr>
              <a:t>aws</a:t>
            </a:r>
            <a:r>
              <a:rPr lang="en-US" altLang="ko-KR" dirty="0">
                <a:solidFill>
                  <a:srgbClr val="996515"/>
                </a:solidFill>
              </a:rPr>
              <a:t>: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🗓️ 2025</a:t>
            </a:r>
            <a:r>
              <a:rPr lang="en-US" sz="44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년 </a:t>
            </a:r>
            <a:r>
              <a:rPr lang="en-US" altLang="ko-KR" sz="44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5</a:t>
            </a:r>
            <a:r>
              <a:rPr lang="ko-KR" altLang="en-US" sz="44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월 </a:t>
            </a:r>
            <a:r>
              <a:rPr lang="en-US" sz="4400" b="0" strike="noStrike" spc="-1" dirty="0" err="1" smtClean="0">
                <a:solidFill>
                  <a:srgbClr val="000000"/>
                </a:solidFill>
                <a:latin typeface="Calibri"/>
                <a:ea typeface="DejaVu Sans"/>
              </a:rPr>
              <a:t>개발</a:t>
            </a:r>
            <a:r>
              <a:rPr lang="en-US" sz="44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일정</a:t>
            </a:r>
            <a:endParaRPr lang="en-US" sz="4400" b="0" strike="noStrike" spc="-1" dirty="0">
              <a:latin typeface="굴림"/>
            </a:endParaRPr>
          </a:p>
        </p:txBody>
      </p:sp>
      <p:pic>
        <p:nvPicPr>
          <p:cNvPr id="1026" name="Picture 2" descr="2025년 5월 달력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11007"/>
            <a:ext cx="9589247" cy="678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왼쪽/오른쪽 화살표 2"/>
          <p:cNvSpPr/>
          <p:nvPr/>
        </p:nvSpPr>
        <p:spPr>
          <a:xfrm>
            <a:off x="859317" y="7171981"/>
            <a:ext cx="8615190" cy="417642"/>
          </a:xfrm>
          <a:prstGeom prst="leftRightArrow">
            <a:avLst>
              <a:gd name="adj1" fmla="val 56896"/>
              <a:gd name="adj2" fmla="val 50000"/>
            </a:avLst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/오른쪽 화살표 6"/>
          <p:cNvSpPr/>
          <p:nvPr/>
        </p:nvSpPr>
        <p:spPr>
          <a:xfrm>
            <a:off x="859317" y="6027355"/>
            <a:ext cx="8615190" cy="417642"/>
          </a:xfrm>
          <a:prstGeom prst="leftRightArrow">
            <a:avLst>
              <a:gd name="adj1" fmla="val 56896"/>
              <a:gd name="adj2" fmla="val 50000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개인 프로젝트 진행 및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틀 짜기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366872" y="5651653"/>
            <a:ext cx="3470314" cy="14773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스토리보드 작성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개요서</a:t>
            </a:r>
            <a:r>
              <a:rPr lang="ko-KR" altLang="en-US" dirty="0" smtClean="0"/>
              <a:t> 작성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HTML header </a:t>
            </a:r>
            <a:r>
              <a:rPr lang="ko-KR" altLang="en-US" dirty="0" smtClean="0"/>
              <a:t>틀 정하기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AWS </a:t>
            </a:r>
            <a:r>
              <a:rPr lang="ko-KR" altLang="en-US" dirty="0" smtClean="0"/>
              <a:t>서버 구축 및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git</a:t>
            </a:r>
            <a:r>
              <a:rPr lang="en-US" altLang="ko-KR" dirty="0" smtClean="0"/>
              <a:t> master </a:t>
            </a:r>
            <a:r>
              <a:rPr lang="ko-KR" altLang="en-US" dirty="0" smtClean="0"/>
              <a:t>생성</a:t>
            </a:r>
            <a:endParaRPr lang="en-US" altLang="ko-KR" dirty="0"/>
          </a:p>
        </p:txBody>
      </p:sp>
      <p:cxnSp>
        <p:nvCxnSpPr>
          <p:cNvPr id="6" name="직선 연결선 5"/>
          <p:cNvCxnSpPr>
            <a:stCxn id="4" idx="1"/>
            <a:endCxn id="3" idx="0"/>
          </p:cNvCxnSpPr>
          <p:nvPr/>
        </p:nvCxnSpPr>
        <p:spPr>
          <a:xfrm flipH="1">
            <a:off x="9265686" y="6390317"/>
            <a:ext cx="1101186" cy="78166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366872" y="4103936"/>
            <a:ext cx="347031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개인 프로젝트 진행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Google Maps </a:t>
            </a:r>
            <a:r>
              <a:rPr lang="en-US" altLang="ko-KR" dirty="0" err="1" smtClean="0"/>
              <a:t>api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시연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HTML </a:t>
            </a:r>
            <a:r>
              <a:rPr lang="ko-KR" altLang="en-US" dirty="0" smtClean="0"/>
              <a:t>틀 짜기</a:t>
            </a:r>
            <a:endParaRPr lang="en-US" altLang="ko-KR" dirty="0"/>
          </a:p>
        </p:txBody>
      </p:sp>
      <p:cxnSp>
        <p:nvCxnSpPr>
          <p:cNvPr id="13" name="직선 연결선 12"/>
          <p:cNvCxnSpPr>
            <a:stCxn id="12" idx="1"/>
            <a:endCxn id="7" idx="0"/>
          </p:cNvCxnSpPr>
          <p:nvPr/>
        </p:nvCxnSpPr>
        <p:spPr>
          <a:xfrm flipH="1">
            <a:off x="9265686" y="4565601"/>
            <a:ext cx="1101186" cy="14617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3384000" y="3700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후기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3312000" y="173916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996515"/>
                </a:solidFill>
                <a:latin typeface="Calibri"/>
                <a:ea typeface="DejaVu Sans"/>
              </a:rPr>
              <a:t>팀 프로젝트 협업의 의미</a:t>
            </a:r>
            <a:endParaRPr lang="en-US" sz="3200" b="0" strike="noStrike" spc="-1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4"/>
          <p:cNvSpPr/>
          <p:nvPr/>
        </p:nvSpPr>
        <p:spPr>
          <a:xfrm>
            <a:off x="2468398" y="3185437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996515"/>
                </a:solidFill>
                <a:latin typeface="Calibri"/>
                <a:ea typeface="DejaVu Sans"/>
              </a:rPr>
              <a:t>Q&amp;A</a:t>
            </a:r>
            <a:endParaRPr lang="en-US" sz="4400" b="0" strike="noStrike" spc="-1" dirty="0">
              <a:latin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🗓️ 2025</a:t>
            </a:r>
            <a:r>
              <a:rPr lang="en-US" sz="44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년 </a:t>
            </a:r>
            <a:r>
              <a:rPr lang="en-US" altLang="ko-KR" sz="44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6</a:t>
            </a:r>
            <a:r>
              <a:rPr lang="ko-KR" altLang="en-US" sz="44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월 </a:t>
            </a:r>
            <a:r>
              <a:rPr lang="en-US" sz="4400" b="0" strike="noStrike" spc="-1" dirty="0" err="1" smtClean="0">
                <a:solidFill>
                  <a:srgbClr val="000000"/>
                </a:solidFill>
                <a:latin typeface="Calibri"/>
                <a:ea typeface="DejaVu Sans"/>
              </a:rPr>
              <a:t>개발</a:t>
            </a:r>
            <a:r>
              <a:rPr lang="en-US" sz="4400" b="0" strike="noStrike" spc="-1" dirty="0" smtClean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일정</a:t>
            </a:r>
            <a:endParaRPr lang="en-US" sz="4400" b="0" strike="noStrike" spc="-1" dirty="0">
              <a:latin typeface="굴림"/>
            </a:endParaRPr>
          </a:p>
        </p:txBody>
      </p:sp>
      <p:pic>
        <p:nvPicPr>
          <p:cNvPr id="2050" name="Picture 2" descr="2025년 6월 달력 다운로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8" r="2899" b="60788"/>
          <a:stretch/>
        </p:blipFill>
        <p:spPr bwMode="auto">
          <a:xfrm>
            <a:off x="1222872" y="2419135"/>
            <a:ext cx="11514655" cy="280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149165" y="4670112"/>
            <a:ext cx="1195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최종 </a:t>
            </a:r>
            <a:r>
              <a:rPr lang="ko-KR" altLang="en-US" dirty="0" err="1" smtClean="0"/>
              <a:t>커밋</a:t>
            </a:r>
            <a:endParaRPr lang="en-US" altLang="ko-KR" dirty="0" smtClean="0"/>
          </a:p>
          <a:p>
            <a:r>
              <a:rPr lang="en-US" altLang="ko-KR" dirty="0" err="1" smtClean="0"/>
              <a:t>ppt</a:t>
            </a:r>
            <a:r>
              <a:rPr lang="en-US" altLang="ko-KR" dirty="0" smtClean="0"/>
              <a:t> </a:t>
            </a:r>
            <a:r>
              <a:rPr lang="ko-KR" altLang="en-US" dirty="0" smtClean="0"/>
              <a:t>제작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560804" y="4808612"/>
            <a:ext cx="1195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통합 작업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743898" y="5316443"/>
            <a:ext cx="296721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 smtClean="0"/>
              <a:t>세부 기능 추가 및 수정</a:t>
            </a:r>
            <a:endParaRPr lang="en-US" altLang="ko-KR" dirty="0" smtClean="0"/>
          </a:p>
        </p:txBody>
      </p:sp>
      <p:sp>
        <p:nvSpPr>
          <p:cNvPr id="9" name="왼쪽/오른쪽 화살표 8"/>
          <p:cNvSpPr/>
          <p:nvPr/>
        </p:nvSpPr>
        <p:spPr>
          <a:xfrm>
            <a:off x="1366093" y="4670112"/>
            <a:ext cx="7722823" cy="417642"/>
          </a:xfrm>
          <a:prstGeom prst="leftRightArrow">
            <a:avLst>
              <a:gd name="adj1" fmla="val 56896"/>
              <a:gd name="adj2" fmla="val 50000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>
            <a:stCxn id="9" idx="5"/>
            <a:endCxn id="8" idx="0"/>
          </p:cNvCxnSpPr>
          <p:nvPr/>
        </p:nvCxnSpPr>
        <p:spPr>
          <a:xfrm flipH="1">
            <a:off x="5227504" y="4997744"/>
            <a:ext cx="1" cy="318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9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제작 목적 및 배경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직사각형 1"/>
          <p:cNvSpPr/>
          <p:nvPr/>
        </p:nvSpPr>
        <p:spPr>
          <a:xfrm>
            <a:off x="1156771" y="1600200"/>
            <a:ext cx="1207448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이전에 진행했던 ‘</a:t>
            </a:r>
            <a:r>
              <a:rPr lang="ko-KR" altLang="en-US" b="0" dirty="0" err="1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자바칩</a:t>
            </a:r>
            <a:r>
              <a:rPr lang="ko-KR" altLang="en-US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 err="1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카푸치노</a:t>
            </a:r>
            <a:r>
              <a:rPr lang="ko-KR" altLang="en-US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’ 프로젝트를 확장하여</a:t>
            </a:r>
            <a:r>
              <a:rPr lang="en-US" altLang="ko-KR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가상의 커피 전문 매장 홈페이지를 구현하였습니다</a:t>
            </a:r>
            <a:r>
              <a:rPr lang="en-US" altLang="ko-KR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이번 프로젝트에서는 단순한 정보 제공을 넘어</a:t>
            </a:r>
            <a:r>
              <a:rPr lang="en-US" altLang="ko-KR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지도 기능을 연동하여 매장 위치를 시각적으로 확인할 수 있도록 하였으며</a:t>
            </a:r>
            <a:r>
              <a:rPr lang="en-US" altLang="ko-KR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주문 및 배송 기능을 </a:t>
            </a:r>
            <a:r>
              <a:rPr lang="ko-KR" altLang="en-US" b="0" dirty="0" err="1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프론트엔드</a:t>
            </a:r>
            <a:r>
              <a:rPr lang="ko-KR" altLang="en-US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 측면에서 구현하였습니다</a:t>
            </a:r>
            <a:r>
              <a:rPr lang="en-US" altLang="ko-KR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US" altLang="ko-KR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US" altLang="ko-KR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또한</a:t>
            </a:r>
            <a:r>
              <a:rPr lang="en-US" altLang="ko-KR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, Google Maps API</a:t>
            </a:r>
            <a:r>
              <a:rPr lang="ko-KR" altLang="en-US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와 연동되는 데이터가 원활하게 처리될 수 있도록</a:t>
            </a:r>
            <a:r>
              <a:rPr lang="en-US" altLang="ko-KR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비동기 방식의 데이터 통신이 가능한 </a:t>
            </a:r>
            <a:r>
              <a:rPr lang="ko-KR" altLang="en-US" b="0" dirty="0" err="1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백엔드</a:t>
            </a:r>
            <a:r>
              <a:rPr lang="ko-KR" altLang="en-US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 서버를 </a:t>
            </a:r>
            <a:r>
              <a:rPr lang="en-US" altLang="ko-KR" b="0" dirty="0" err="1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FastAPI</a:t>
            </a:r>
            <a:r>
              <a:rPr lang="en-US" altLang="ko-KR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기반으로 구축하였으며</a:t>
            </a:r>
            <a:r>
              <a:rPr lang="en-US" altLang="ko-KR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전체 프로젝트 구조 역시 </a:t>
            </a:r>
            <a:r>
              <a:rPr lang="en-US" altLang="ko-KR" b="0" dirty="0" err="1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FastAPI</a:t>
            </a:r>
            <a:r>
              <a:rPr lang="en-US" altLang="ko-KR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프레임워크에 맞춰 체계적으로 구성하였습니다</a:t>
            </a:r>
            <a:r>
              <a:rPr lang="en-US" altLang="ko-KR" b="0" dirty="0" smtClean="0">
                <a:solidFill>
                  <a:srgbClr val="996515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altLang="ko-KR" b="0" dirty="0">
              <a:solidFill>
                <a:srgbClr val="996515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771" y="3972918"/>
            <a:ext cx="6235547" cy="30584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8327" y="4726236"/>
            <a:ext cx="5441971" cy="1713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디렉터리 구조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765234" y="1416600"/>
            <a:ext cx="7315200" cy="517064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3000" b="0" dirty="0" smtClean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project/</a:t>
            </a:r>
          </a:p>
          <a:p>
            <a:r>
              <a:rPr lang="en-US" altLang="ko-KR" sz="3000" b="0" dirty="0" smtClean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├ README.md</a:t>
            </a:r>
          </a:p>
          <a:p>
            <a:r>
              <a:rPr lang="en-US" altLang="ko-KR" sz="3000" b="0" dirty="0" smtClean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├ index.html</a:t>
            </a:r>
          </a:p>
          <a:p>
            <a:r>
              <a:rPr lang="en-US" altLang="ko-KR" sz="3000" b="0" dirty="0" smtClean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└ app/        # main.py</a:t>
            </a:r>
          </a:p>
          <a:p>
            <a:r>
              <a:rPr lang="en-US" altLang="ko-KR" sz="3000" b="0" dirty="0" smtClean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   ├ templates/</a:t>
            </a:r>
          </a:p>
          <a:p>
            <a:r>
              <a:rPr lang="en-US" altLang="ko-KR" sz="3000" b="0" dirty="0" smtClean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   │  └ *.html</a:t>
            </a:r>
          </a:p>
          <a:p>
            <a:r>
              <a:rPr lang="en-US" altLang="ko-KR" sz="3000" b="0" dirty="0" smtClean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   └ static/    # </a:t>
            </a:r>
            <a:r>
              <a:rPr lang="ko-KR" altLang="en-US" sz="3000" b="0" dirty="0" smtClean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정적 파일</a:t>
            </a:r>
          </a:p>
          <a:p>
            <a:r>
              <a:rPr lang="ko-KR" altLang="en-US" sz="3000" b="0" dirty="0" smtClean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       ├ </a:t>
            </a:r>
            <a:r>
              <a:rPr lang="en-US" altLang="ko-KR" sz="3000" b="0" dirty="0" err="1" smtClean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sz="3000" b="0" dirty="0" smtClean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/</a:t>
            </a:r>
          </a:p>
          <a:p>
            <a:r>
              <a:rPr lang="en-US" altLang="ko-KR" sz="3000" b="0" dirty="0" smtClean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       ├ </a:t>
            </a:r>
            <a:r>
              <a:rPr lang="en-US" altLang="ko-KR" sz="3000" b="0" dirty="0" err="1" smtClean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sz="3000" b="0" dirty="0" smtClean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/</a:t>
            </a:r>
          </a:p>
          <a:p>
            <a:r>
              <a:rPr lang="en-US" altLang="ko-KR" sz="3000" b="0" dirty="0" smtClean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       ├ </a:t>
            </a:r>
            <a:r>
              <a:rPr lang="en-US" altLang="ko-KR" sz="3000" b="0" dirty="0" err="1" smtClean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3000" b="0" dirty="0" smtClean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/</a:t>
            </a:r>
          </a:p>
          <a:p>
            <a:r>
              <a:rPr lang="en-US" altLang="ko-KR" sz="3000" b="0" dirty="0" smtClean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        └ </a:t>
            </a:r>
            <a:r>
              <a:rPr lang="en-US" altLang="ko-KR" sz="3000" b="0" dirty="0" err="1" smtClean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sz="3000" b="0" dirty="0" smtClean="0">
                <a:solidFill>
                  <a:sysClr val="windowText" lastClr="000000"/>
                </a:solidFill>
                <a:effectLst/>
                <a:latin typeface="Consolas" panose="020B0609020204030204" pitchFamily="49" charset="0"/>
              </a:rPr>
              <a:t>/</a:t>
            </a:r>
            <a:endParaRPr lang="en-US" altLang="ko-KR" sz="3000" b="0" dirty="0">
              <a:solidFill>
                <a:sysClr val="windowText" lastClr="000000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996515"/>
                </a:solidFill>
                <a:latin typeface="Calibri"/>
                <a:ea typeface="DejaVu Sans"/>
              </a:rPr>
              <a:t>사용한 기술 스택</a:t>
            </a:r>
            <a:endParaRPr lang="en-US" sz="4400" b="0" strike="noStrike" spc="-1">
              <a:latin typeface="굴림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457200" y="1652752"/>
            <a:ext cx="8228520" cy="501402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ko-KR" altLang="en-US" sz="3200" b="0" strike="noStrike" spc="-1" dirty="0" smtClean="0">
                <a:solidFill>
                  <a:srgbClr val="996515"/>
                </a:solidFill>
                <a:latin typeface="Calibri"/>
                <a:ea typeface="DejaVu Sans"/>
              </a:rPr>
              <a:t>사용 언어 </a:t>
            </a:r>
            <a:r>
              <a:rPr lang="en-US" altLang="ko-KR" sz="3200" b="0" strike="noStrike" spc="-1" dirty="0" smtClean="0">
                <a:solidFill>
                  <a:srgbClr val="996515"/>
                </a:solidFill>
                <a:latin typeface="Calibri"/>
                <a:ea typeface="DejaVu Sans"/>
              </a:rPr>
              <a:t>: </a:t>
            </a:r>
            <a:br>
              <a:rPr lang="en-US" altLang="ko-KR" sz="3200" b="0" strike="noStrike" spc="-1" dirty="0" smtClean="0">
                <a:solidFill>
                  <a:srgbClr val="996515"/>
                </a:solidFill>
                <a:latin typeface="Calibri"/>
                <a:ea typeface="DejaVu Sans"/>
              </a:rPr>
            </a:br>
            <a:r>
              <a:rPr lang="en-US" sz="3200" b="0" strike="noStrike" spc="-1" dirty="0" smtClean="0">
                <a:solidFill>
                  <a:srgbClr val="996515"/>
                </a:solidFill>
                <a:latin typeface="Calibri"/>
                <a:ea typeface="DejaVu Sans"/>
              </a:rPr>
              <a:t>HTML</a:t>
            </a:r>
            <a:r>
              <a:rPr lang="en-US" sz="3200" b="0" strike="noStrike" spc="-1" dirty="0">
                <a:solidFill>
                  <a:srgbClr val="996515"/>
                </a:solidFill>
                <a:latin typeface="Calibri"/>
                <a:ea typeface="DejaVu Sans"/>
              </a:rPr>
              <a:t>, CSS, </a:t>
            </a:r>
            <a:r>
              <a:rPr lang="en-US" sz="3200" b="0" strike="noStrike" spc="-1" dirty="0" smtClean="0">
                <a:solidFill>
                  <a:srgbClr val="996515"/>
                </a:solidFill>
                <a:latin typeface="Calibri"/>
                <a:ea typeface="DejaVu Sans"/>
              </a:rPr>
              <a:t>JavaScript</a:t>
            </a:r>
            <a:r>
              <a:rPr lang="en-US" altLang="ko-KR" sz="3200" b="0" strike="noStrike" spc="-1" dirty="0" smtClean="0">
                <a:solidFill>
                  <a:srgbClr val="996515"/>
                </a:solidFill>
                <a:latin typeface="Calibri"/>
                <a:ea typeface="DejaVu Sans"/>
              </a:rPr>
              <a:t>,</a:t>
            </a:r>
            <a:r>
              <a:rPr lang="en-US" sz="3200" b="0" strike="noStrike" spc="-1" dirty="0" smtClean="0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lang="en-US" altLang="ko-KR" sz="3200" spc="-1" dirty="0" smtClean="0">
                <a:solidFill>
                  <a:srgbClr val="996515"/>
                </a:solidFill>
                <a:latin typeface="Calibri"/>
                <a:ea typeface="DejaVu Sans"/>
              </a:rPr>
              <a:t>Python</a:t>
            </a:r>
            <a:endParaRPr lang="en-US" altLang="ko-KR" sz="3200" b="0" strike="noStrike" spc="-1" dirty="0" smtClean="0">
              <a:solidFill>
                <a:srgbClr val="996515"/>
              </a:solidFill>
              <a:latin typeface="Calibri"/>
              <a:ea typeface="DejaVu Sans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ko-KR" altLang="en-US" sz="3200" b="0" strike="noStrike" spc="-1" dirty="0" smtClean="0">
                <a:solidFill>
                  <a:srgbClr val="996515"/>
                </a:solidFill>
                <a:latin typeface="굴림"/>
              </a:rPr>
              <a:t>형상관리 </a:t>
            </a:r>
            <a:r>
              <a:rPr lang="en-US" altLang="ko-KR" sz="3200" b="0" strike="noStrike" spc="-1" dirty="0" smtClean="0">
                <a:solidFill>
                  <a:srgbClr val="996515"/>
                </a:solidFill>
                <a:latin typeface="굴림"/>
              </a:rPr>
              <a:t>: </a:t>
            </a:r>
            <a:r>
              <a:rPr lang="en-US" altLang="ko-KR" sz="3200" b="0" strike="noStrike" spc="-1" dirty="0" err="1" smtClean="0">
                <a:solidFill>
                  <a:srgbClr val="996515"/>
                </a:solidFill>
                <a:latin typeface="굴림"/>
              </a:rPr>
              <a:t>Github</a:t>
            </a:r>
            <a:endParaRPr lang="en-US" altLang="ko-KR" sz="3200" b="0" strike="noStrike" spc="-1" dirty="0" smtClean="0">
              <a:solidFill>
                <a:srgbClr val="996515"/>
              </a:solidFill>
              <a:latin typeface="Calibri"/>
              <a:ea typeface="DejaVu Sans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altLang="ko-KR" sz="3200" b="0" strike="noStrike" spc="-1" dirty="0" smtClean="0">
                <a:solidFill>
                  <a:srgbClr val="996515"/>
                </a:solidFill>
                <a:latin typeface="굴림"/>
              </a:rPr>
              <a:t>API : Google Maps API</a:t>
            </a: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ko-KR" altLang="en-US" sz="3200" b="0" strike="noStrike" spc="-1" dirty="0" smtClean="0">
                <a:solidFill>
                  <a:srgbClr val="996515"/>
                </a:solidFill>
                <a:latin typeface="굴림"/>
              </a:rPr>
              <a:t>서버 </a:t>
            </a:r>
            <a:r>
              <a:rPr lang="en-US" altLang="ko-KR" sz="3200" b="0" strike="noStrike" spc="-1" dirty="0" smtClean="0">
                <a:solidFill>
                  <a:srgbClr val="996515"/>
                </a:solidFill>
                <a:latin typeface="굴림"/>
              </a:rPr>
              <a:t>: AWS Ubuntu</a:t>
            </a: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ko-KR" altLang="en-US" sz="3200" b="0" strike="noStrike" spc="-1" dirty="0" smtClean="0">
                <a:solidFill>
                  <a:srgbClr val="996515"/>
                </a:solidFill>
                <a:latin typeface="굴림"/>
              </a:rPr>
              <a:t>사전 데이터 저장 </a:t>
            </a:r>
            <a:r>
              <a:rPr lang="en-US" altLang="ko-KR" sz="3200" b="0" strike="noStrike" spc="-1" dirty="0" smtClean="0">
                <a:solidFill>
                  <a:srgbClr val="996515"/>
                </a:solidFill>
                <a:latin typeface="굴림"/>
              </a:rPr>
              <a:t>: </a:t>
            </a:r>
            <a:r>
              <a:rPr lang="en-US" altLang="ko-KR" sz="3200" spc="-1" dirty="0" err="1" smtClean="0">
                <a:solidFill>
                  <a:srgbClr val="996515"/>
                </a:solidFill>
                <a:latin typeface="Calibri"/>
              </a:rPr>
              <a:t>Json</a:t>
            </a:r>
            <a:endParaRPr lang="en-US" altLang="ko-KR" sz="3200" b="0" strike="noStrike" spc="-1" dirty="0" smtClean="0">
              <a:solidFill>
                <a:srgbClr val="996515"/>
              </a:solidFill>
              <a:latin typeface="굴림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ko-KR" altLang="en-US" sz="3200" b="0" strike="noStrike" spc="-1" dirty="0" smtClean="0">
                <a:solidFill>
                  <a:srgbClr val="996515"/>
                </a:solidFill>
                <a:latin typeface="굴림"/>
              </a:rPr>
              <a:t>패키지 </a:t>
            </a:r>
            <a:r>
              <a:rPr lang="en-US" altLang="ko-KR" sz="3200" b="0" strike="noStrike" spc="-1" dirty="0" smtClean="0">
                <a:solidFill>
                  <a:srgbClr val="996515"/>
                </a:solidFill>
                <a:latin typeface="굴림"/>
              </a:rPr>
              <a:t>: </a:t>
            </a:r>
            <a:r>
              <a:rPr lang="en-US" altLang="ko-KR" sz="3200" b="0" strike="noStrike" spc="-1" dirty="0" err="1" smtClean="0">
                <a:solidFill>
                  <a:srgbClr val="996515"/>
                </a:solidFill>
                <a:latin typeface="굴림"/>
              </a:rPr>
              <a:t>FastAPI</a:t>
            </a:r>
            <a:endParaRPr lang="en-US" altLang="ko-KR" sz="3200" b="0" strike="noStrike" spc="-1" dirty="0" smtClean="0">
              <a:solidFill>
                <a:srgbClr val="996515"/>
              </a:solidFill>
              <a:latin typeface="굴림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endParaRPr lang="en-US" altLang="ko-KR" sz="3200" spc="-1" dirty="0">
              <a:solidFill>
                <a:srgbClr val="996515"/>
              </a:solidFill>
              <a:latin typeface="굴림"/>
            </a:endParaRPr>
          </a:p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endParaRPr lang="en-US" altLang="ko-KR" sz="3200" b="0" strike="noStrike" spc="-1" dirty="0" smtClean="0">
              <a:solidFill>
                <a:srgbClr val="996515"/>
              </a:solidFill>
              <a:latin typeface="굴림"/>
            </a:endParaRPr>
          </a:p>
          <a:p>
            <a:pPr marL="343080" indent="-342000"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ko-KR" altLang="en-US" sz="3200" b="0" strike="noStrike" spc="-1" dirty="0" smtClean="0">
                <a:solidFill>
                  <a:srgbClr val="996515"/>
                </a:solidFill>
                <a:latin typeface="굴림"/>
              </a:rPr>
              <a:t>협업 </a:t>
            </a:r>
            <a:r>
              <a:rPr lang="ko-KR" altLang="en-US" sz="3200" b="0" strike="noStrike" spc="-1" dirty="0" err="1" smtClean="0">
                <a:solidFill>
                  <a:srgbClr val="996515"/>
                </a:solidFill>
                <a:latin typeface="굴림"/>
              </a:rPr>
              <a:t>튤</a:t>
            </a:r>
            <a:r>
              <a:rPr lang="ko-KR" altLang="en-US" sz="3200" b="0" strike="noStrike" spc="-1" dirty="0" smtClean="0">
                <a:solidFill>
                  <a:srgbClr val="996515"/>
                </a:solidFill>
                <a:latin typeface="굴림"/>
              </a:rPr>
              <a:t> </a:t>
            </a:r>
            <a:r>
              <a:rPr lang="en-US" altLang="ko-KR" sz="3200" b="0" strike="noStrike" spc="-1" dirty="0" smtClean="0">
                <a:solidFill>
                  <a:srgbClr val="996515"/>
                </a:solidFill>
                <a:latin typeface="굴림"/>
              </a:rPr>
              <a:t>: Slack, </a:t>
            </a:r>
            <a:r>
              <a:rPr lang="en-US" altLang="ko-KR" sz="3200" b="0" strike="noStrike" spc="-1" dirty="0" err="1" smtClean="0">
                <a:solidFill>
                  <a:srgbClr val="996515"/>
                </a:solidFill>
                <a:latin typeface="굴림"/>
              </a:rPr>
              <a:t>Kakaotalk</a:t>
            </a:r>
            <a:endParaRPr lang="en-US" altLang="ko-KR" sz="3200" b="0" strike="noStrike" spc="-1" dirty="0" smtClean="0">
              <a:solidFill>
                <a:srgbClr val="996515"/>
              </a:solidFill>
              <a:latin typeface="굴림"/>
            </a:endParaRPr>
          </a:p>
          <a:p>
            <a:pPr marL="108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</a:pPr>
            <a:endParaRPr lang="en-US" altLang="ko-KR" sz="3200" b="0" strike="noStrike" spc="-1" dirty="0" smtClean="0">
              <a:solidFill>
                <a:srgbClr val="996515"/>
              </a:solidFill>
              <a:latin typeface="굴림"/>
            </a:endParaRPr>
          </a:p>
        </p:txBody>
      </p:sp>
      <p:pic>
        <p:nvPicPr>
          <p:cNvPr id="4" name="Picture 2" descr="Html 5 - 무료 컴퓨터개 아이콘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409" y="1692022"/>
            <a:ext cx="1257869" cy="125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ss - 무료 브랜드 및 로고개 아이콘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578" y="1682260"/>
            <a:ext cx="1277392" cy="127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JavaScript 정리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8271" y="1692022"/>
            <a:ext cx="1257869" cy="125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6" descr="Json 파일 - 무료 상호 작용개 아이콘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6140" y="1543006"/>
            <a:ext cx="1406885" cy="140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 descr="React에서 Google Maps API를 자유롭게 사용하는 방법 (@googlemaps/react-wrapper) :: Leirba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409" y="3293318"/>
            <a:ext cx="1667840" cy="150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Python 수직 로고 - 소셜 미디어 및 로고 아이콘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548" y="5415094"/>
            <a:ext cx="1217589" cy="136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Python] 윈도우 Poetry 사용법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948" y="5621297"/>
            <a:ext cx="2555992" cy="94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2" descr="FastAPI 파이썬으로 간단하게 웹 API 만들기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940" y="5524721"/>
            <a:ext cx="3166189" cy="114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4" descr="파일:Amazon Web Services Logo.svg - 위키백과, 우리 모두의 백과사전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4274" y="3522666"/>
            <a:ext cx="2012461" cy="120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Unlocking the Power of GitHub: A Comprehensive Guide for Developers and  Teams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5359" y="3617797"/>
            <a:ext cx="2299814" cy="85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4400" b="0" strike="noStrike" spc="-1" dirty="0" err="1" smtClean="0">
                <a:solidFill>
                  <a:srgbClr val="996515"/>
                </a:solidFill>
                <a:latin typeface="Calibri"/>
                <a:ea typeface="DejaVu Sans"/>
              </a:rPr>
              <a:t>해더</a:t>
            </a:r>
            <a:r>
              <a:rPr lang="ko-KR" altLang="en-US" sz="4400" b="0" strike="noStrike" spc="-1" dirty="0" smtClean="0">
                <a:solidFill>
                  <a:srgbClr val="996515"/>
                </a:solidFill>
                <a:latin typeface="Calibri"/>
                <a:ea typeface="DejaVu Sans"/>
              </a:rPr>
              <a:t> 구성</a:t>
            </a:r>
            <a:endParaRPr lang="en-US" sz="4400" b="0" strike="noStrike" spc="-1" dirty="0">
              <a:latin typeface="굴림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0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996515"/>
                </a:solidFill>
                <a:latin typeface="Calibri"/>
                <a:ea typeface="DejaVu Sans"/>
              </a:rPr>
              <a:t>홈, 제품, 장바구니, 게시판, 배송조회</a:t>
            </a:r>
            <a:endParaRPr lang="en-US" sz="3200" b="0" strike="noStrike" spc="-1">
              <a:latin typeface="굴림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064" y="2190333"/>
            <a:ext cx="7414079" cy="411830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46" y="6403927"/>
            <a:ext cx="13088038" cy="1187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463</TotalTime>
  <Words>641</Words>
  <Application>Microsoft Office PowerPoint</Application>
  <PresentationFormat>사용자 지정</PresentationFormat>
  <Paragraphs>151</Paragraphs>
  <Slides>41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41</vt:i4>
      </vt:variant>
    </vt:vector>
  </HeadingPairs>
  <TitlesOfParts>
    <vt:vector size="53" baseType="lpstr">
      <vt:lpstr>DejaVu Sans</vt:lpstr>
      <vt:lpstr>굴림</vt:lpstr>
      <vt:lpstr>맑은 고딕</vt:lpstr>
      <vt:lpstr>NotoSansKR</vt:lpstr>
      <vt:lpstr>Arial</vt:lpstr>
      <vt:lpstr>Calibri</vt:lpstr>
      <vt:lpstr>Consolas</vt:lpstr>
      <vt:lpstr>Symbol</vt:lpstr>
      <vt:lpstr>Wingdings</vt:lpstr>
      <vt:lpstr>Office Theme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이른아침커피브루 프로젝트 발표</dc:title>
  <dc:subject/>
  <dc:creator/>
  <dc:description>generated using python-pptx</dc:description>
  <cp:lastModifiedBy>User</cp:lastModifiedBy>
  <cp:revision>34</cp:revision>
  <dcterms:created xsi:type="dcterms:W3CDTF">2013-01-27T09:14:16Z</dcterms:created>
  <dcterms:modified xsi:type="dcterms:W3CDTF">2025-06-07T14:24:29Z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사용자 지정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43</vt:i4>
  </property>
</Properties>
</file>